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8" r:id="rId3"/>
    <p:sldId id="257" r:id="rId4"/>
    <p:sldId id="264" r:id="rId5"/>
    <p:sldId id="259" r:id="rId6"/>
    <p:sldId id="265" r:id="rId7"/>
    <p:sldId id="258" r:id="rId8"/>
    <p:sldId id="266" r:id="rId9"/>
    <p:sldId id="260" r:id="rId10"/>
    <p:sldId id="267" r:id="rId11"/>
    <p:sldId id="262" r:id="rId12"/>
    <p:sldId id="268" r:id="rId13"/>
    <p:sldId id="271" r:id="rId14"/>
    <p:sldId id="272" r:id="rId15"/>
    <p:sldId id="274" r:id="rId16"/>
    <p:sldId id="275" r:id="rId17"/>
    <p:sldId id="276" r:id="rId18"/>
    <p:sldId id="270" r:id="rId19"/>
    <p:sldId id="269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8VCXv2vTow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bqU4EyCN7I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yoclinic.org/es-es/diseases-conditions/schizophrenia/symptoms-causes/syc-20354443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s://quierocuidarme.dkvsalud.es/ocio-y-bienestar/miedo-escenico-que-es#:~:text=Algunas%20personas%20lo%20pasan%20muy,%2C%20cantar%2C%20actuar%2C%20etc.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ildmind.org/article/informacion-basica-sobre-el-trastorno-oposicional-desafiante/#:~:text=El%20trastorno%20oposicional%20desafiante%20o,a%20un%20nivel%20inusualmente%20alto." TargetMode="External"/><Relationship Id="rId5" Type="http://schemas.openxmlformats.org/officeDocument/2006/relationships/hyperlink" Target="https://www.educaciontrespuntocero.com/recursos/peliculas-inteligencia-emocional/" TargetMode="External"/><Relationship Id="rId4" Type="http://schemas.openxmlformats.org/officeDocument/2006/relationships/hyperlink" Target="https://habilidadsocial.com/peliculas-inteligencia-emocional-y-socia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OWV9F7LnIQ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aZVjZEFkRs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cuRkA2FkVc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037DD-CE35-452F-BC15-856C7C88CD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sz="5300" dirty="0">
                <a:solidFill>
                  <a:schemeClr val="tx1"/>
                </a:solidFill>
              </a:rPr>
              <a:t>Películas que tratan la </a:t>
            </a:r>
            <a:r>
              <a:rPr lang="es-ES" dirty="0"/>
              <a:t>inteligencia emocional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D547A5-E1BF-4369-8ECF-544A094CB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891201" y="3683896"/>
            <a:ext cx="9755187" cy="550333"/>
          </a:xfrm>
        </p:spPr>
        <p:txBody>
          <a:bodyPr/>
          <a:lstStyle/>
          <a:p>
            <a:r>
              <a:rPr lang="es-ES" dirty="0"/>
              <a:t>Silvia cancelas García </a:t>
            </a:r>
          </a:p>
        </p:txBody>
      </p:sp>
    </p:spTree>
    <p:extLst>
      <p:ext uri="{BB962C8B-B14F-4D97-AF65-F5344CB8AC3E}">
        <p14:creationId xmlns:p14="http://schemas.microsoft.com/office/powerpoint/2010/main" val="372565430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Cisne negro Trailer español">
            <a:hlinkClick r:id="" action="ppaction://media"/>
            <a:extLst>
              <a:ext uri="{FF2B5EF4-FFF2-40B4-BE49-F238E27FC236}">
                <a16:creationId xmlns:a16="http://schemas.microsoft.com/office/drawing/2014/main" id="{4ED7174A-565B-49C5-87AC-514D8672BFF4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93910" y="513624"/>
            <a:ext cx="6736702" cy="44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4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F5020-17EA-4295-8C73-3E20B65B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94" y="422392"/>
            <a:ext cx="10396882" cy="1151965"/>
          </a:xfrm>
        </p:spPr>
        <p:txBody>
          <a:bodyPr/>
          <a:lstStyle/>
          <a:p>
            <a:r>
              <a:rPr lang="es-ES" dirty="0"/>
              <a:t>Una mente maravillosa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C70EC3-82AA-4AD5-8BA7-C6C5F648B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214" y="998375"/>
            <a:ext cx="3416534" cy="42360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7657DA-313A-46B8-84B8-7CE15D114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703" y="1372380"/>
            <a:ext cx="4672147" cy="14165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87C004E-A1C2-4CC2-BC38-3E17320D4F28}"/>
              </a:ext>
            </a:extLst>
          </p:cNvPr>
          <p:cNvSpPr txBox="1"/>
          <p:nvPr/>
        </p:nvSpPr>
        <p:spPr>
          <a:xfrm>
            <a:off x="975360" y="3082834"/>
            <a:ext cx="6130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Película del 2001 basa en hechos reales que trata con la autosuperación de uno mismo.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ella, es narrada la vida John Nash, un genio de las matemáticas obsesionado por descubrir una nueva teoría propia la cuál le lleva a desarrollar esquizofrenia.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Esto lo lleva a alejarse de su circulo social y no seguir las recomendaciones de los médicos. Sin embargo, tras darse cuenta de que de esa forma no solucionará nada, afronta su enfermedad gracias a su esfuerzo y determinación e incluso gana un premio Nobel.</a:t>
            </a:r>
          </a:p>
        </p:txBody>
      </p:sp>
    </p:spTree>
    <p:extLst>
      <p:ext uri="{BB962C8B-B14F-4D97-AF65-F5344CB8AC3E}">
        <p14:creationId xmlns:p14="http://schemas.microsoft.com/office/powerpoint/2010/main" val="2462582234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Una mente maravillosa - Trailer V.O">
            <a:hlinkClick r:id="" action="ppaction://media"/>
            <a:extLst>
              <a:ext uri="{FF2B5EF4-FFF2-40B4-BE49-F238E27FC236}">
                <a16:creationId xmlns:a16="http://schemas.microsoft.com/office/drawing/2014/main" id="{8310A130-6F58-4D4B-8ACF-C1DE218BC6F5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2190" y="748756"/>
            <a:ext cx="7321617" cy="41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5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0DCBF-CA4A-4722-8ADF-503D2751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794657"/>
            <a:ext cx="5027022" cy="45720"/>
          </a:xfrm>
        </p:spPr>
        <p:txBody>
          <a:bodyPr>
            <a:normAutofit fontScale="90000"/>
          </a:bodyPr>
          <a:lstStyle/>
          <a:p>
            <a:r>
              <a:rPr lang="es-ES" dirty="0"/>
              <a:t>Otras películas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460A0F5-BD70-46D4-9FE7-E5026F8CA528}"/>
              </a:ext>
            </a:extLst>
          </p:cNvPr>
          <p:cNvSpPr txBox="1"/>
          <p:nvPr/>
        </p:nvSpPr>
        <p:spPr>
          <a:xfrm>
            <a:off x="685801" y="1323703"/>
            <a:ext cx="8780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Birdman</a:t>
            </a:r>
            <a:r>
              <a:rPr lang="es-E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Habla del crecimiento personal y la autorrealización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-Mejor imposible: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Trata la empatía.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-Wall-E: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Lenguaje corporal.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125F82-AF68-409B-9239-9E8D83FF1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903" y="402771"/>
            <a:ext cx="1042501" cy="15444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635DEBB-27EC-420A-910E-F858D25B1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209" y="1824721"/>
            <a:ext cx="1106238" cy="16042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8BC137-787F-4628-A08D-3672194A5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903" y="3129478"/>
            <a:ext cx="1042501" cy="16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09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6394B4B-9C71-45ED-9461-2A0DC2E495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13207" b="22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BF37E64-678E-4AAC-82EB-281D0E37B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40505"/>
            <a:ext cx="9232232" cy="241668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3F1DA-5A99-4C4C-951A-977B1B556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737" y="3593432"/>
            <a:ext cx="7768073" cy="1195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800">
                <a:solidFill>
                  <a:schemeClr val="tx1"/>
                </a:solidFill>
              </a:rPr>
              <a:t>Enfermedades mentales tratadas en estas películas</a:t>
            </a:r>
          </a:p>
        </p:txBody>
      </p:sp>
      <p:sp>
        <p:nvSpPr>
          <p:cNvPr id="23" name="5-Point Star 12">
            <a:extLst>
              <a:ext uri="{FF2B5EF4-FFF2-40B4-BE49-F238E27FC236}">
                <a16:creationId xmlns:a16="http://schemas.microsoft.com/office/drawing/2014/main" id="{3F315017-1C57-42D9-9FFB-A9CFD97F9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590" y="3874678"/>
            <a:ext cx="788274" cy="730476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7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32B2EA-75BD-4631-96E8-C8432036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Trastorno de oposición desafiante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31B1F0-EC67-4FFE-840F-7A3137DE9B1C}"/>
              </a:ext>
            </a:extLst>
          </p:cNvPr>
          <p:cNvSpPr txBox="1"/>
          <p:nvPr/>
        </p:nvSpPr>
        <p:spPr>
          <a:xfrm>
            <a:off x="1010194" y="1994263"/>
            <a:ext cx="7628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Trastorno conductal que lleva a los niños a enfrentarse a las autoridades y hace imposible la posibilidad de llevarse bien con su familia, compañeros u otros adultos. Así como tener una conducta altamente agresiva, desobediente, vengativa y rencorosa.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D281AC-6279-4270-AE18-75CBA1B8C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518" y="3270357"/>
            <a:ext cx="4352770" cy="200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13845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067F6-3CF1-4E3E-8A14-D3B53619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35" y="694765"/>
            <a:ext cx="10396882" cy="1151965"/>
          </a:xfrm>
        </p:spPr>
        <p:txBody>
          <a:bodyPr/>
          <a:lstStyle/>
          <a:p>
            <a:r>
              <a:rPr lang="es-ES" dirty="0"/>
              <a:t>Pánico escénico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150A74-3EB4-42D6-BFE1-8FC64A0CCBAB}"/>
              </a:ext>
            </a:extLst>
          </p:cNvPr>
          <p:cNvSpPr txBox="1"/>
          <p:nvPr/>
        </p:nvSpPr>
        <p:spPr>
          <a:xfrm>
            <a:off x="720635" y="1846730"/>
            <a:ext cx="7454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Tipo de ansiedad que se da ante una situación social específica cómo hablar,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actúar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bailar o cantar delante de un público. 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Normalmente, la causa de este es el miedo al rechazo y a la opinión de los demás sobre ti.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DCCBAF-0157-4F90-9E0A-064BB3843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02" y="2980712"/>
            <a:ext cx="4110471" cy="231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202521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0CFCE7-02D8-405B-A4E2-9F0AD400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esquizofrenia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9F3840-D817-40B7-9669-202F30772D8E}"/>
              </a:ext>
            </a:extLst>
          </p:cNvPr>
          <p:cNvSpPr txBox="1"/>
          <p:nvPr/>
        </p:nvSpPr>
        <p:spPr>
          <a:xfrm>
            <a:off x="685801" y="1727407"/>
            <a:ext cx="9039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Trastorno mental grave mediante el cual las personas que lo padecen interpretan la realidad de forma anormal. Esta puede producir alucinaciones y delirios. Además de tener que ser tratada durante toda la vida. Sin embargo, si se empieza a tratar temprano se pueden evitar los síntomas.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06053F-1C77-4D60-B2FD-4EB6D1D84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114" y="2804993"/>
            <a:ext cx="3750907" cy="2250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217698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6B3CA20-5DCC-4BBB-8917-E8EE0F35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92" r="9091" b="14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99A732-F9D8-4DB9-9FB7-D23DA1A9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591212" y="1694997"/>
            <a:ext cx="6851188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Como </a:t>
            </a:r>
            <a:r>
              <a:rPr lang="en-US" sz="3800" dirty="0" err="1">
                <a:solidFill>
                  <a:schemeClr val="bg1"/>
                </a:solidFill>
              </a:rPr>
              <a:t>ayudan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estas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dirty="0" err="1">
                <a:solidFill>
                  <a:schemeClr val="bg1"/>
                </a:solidFill>
              </a:rPr>
              <a:t>películas</a:t>
            </a:r>
            <a:r>
              <a:rPr lang="en-US" sz="3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921778-6BEE-4524-94A5-6D1D5E019B4D}"/>
              </a:ext>
            </a:extLst>
          </p:cNvPr>
          <p:cNvSpPr txBox="1"/>
          <p:nvPr/>
        </p:nvSpPr>
        <p:spPr>
          <a:xfrm rot="21420000">
            <a:off x="587206" y="2448453"/>
            <a:ext cx="6859199" cy="2944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 err="1">
                <a:solidFill>
                  <a:schemeClr val="bg1"/>
                </a:solidFill>
              </a:rPr>
              <a:t>Estas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películas</a:t>
            </a:r>
            <a:r>
              <a:rPr lang="en-US" cap="all" dirty="0">
                <a:solidFill>
                  <a:schemeClr val="bg1"/>
                </a:solidFill>
              </a:rPr>
              <a:t> no </a:t>
            </a:r>
            <a:r>
              <a:rPr lang="en-US" cap="all" dirty="0" err="1">
                <a:solidFill>
                  <a:schemeClr val="bg1"/>
                </a:solidFill>
              </a:rPr>
              <a:t>hacen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milagros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como</a:t>
            </a:r>
            <a:r>
              <a:rPr lang="en-US" cap="all" dirty="0">
                <a:solidFill>
                  <a:schemeClr val="bg1"/>
                </a:solidFill>
              </a:rPr>
              <a:t> es de </a:t>
            </a:r>
            <a:r>
              <a:rPr lang="en-US" cap="all" dirty="0" err="1">
                <a:solidFill>
                  <a:schemeClr val="bg1"/>
                </a:solidFill>
              </a:rPr>
              <a:t>esperar</a:t>
            </a:r>
            <a:r>
              <a:rPr lang="en-US" cap="all" dirty="0">
                <a:solidFill>
                  <a:schemeClr val="bg1"/>
                </a:solidFill>
              </a:rPr>
              <a:t>, por lo que </a:t>
            </a:r>
            <a:r>
              <a:rPr lang="en-US" cap="all" dirty="0" err="1">
                <a:solidFill>
                  <a:schemeClr val="bg1"/>
                </a:solidFill>
              </a:rPr>
              <a:t>si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tienes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algún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problema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emocional</a:t>
            </a:r>
            <a:r>
              <a:rPr lang="en-US" cap="all" dirty="0">
                <a:solidFill>
                  <a:schemeClr val="bg1"/>
                </a:solidFill>
              </a:rPr>
              <a:t> no lo van a </a:t>
            </a:r>
            <a:r>
              <a:rPr lang="en-US" cap="all" dirty="0" err="1">
                <a:solidFill>
                  <a:schemeClr val="bg1"/>
                </a:solidFill>
              </a:rPr>
              <a:t>solucionar</a:t>
            </a:r>
            <a:r>
              <a:rPr lang="en-US" cap="all" dirty="0">
                <a:solidFill>
                  <a:schemeClr val="bg1"/>
                </a:solidFill>
              </a:rPr>
              <a:t>, </a:t>
            </a:r>
            <a:r>
              <a:rPr lang="en-US" cap="all" dirty="0" err="1">
                <a:solidFill>
                  <a:schemeClr val="bg1"/>
                </a:solidFill>
              </a:rPr>
              <a:t>pero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si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te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ayudarán</a:t>
            </a:r>
            <a:r>
              <a:rPr lang="en-US" cap="all" dirty="0">
                <a:solidFill>
                  <a:schemeClr val="bg1"/>
                </a:solidFill>
              </a:rPr>
              <a:t> a </a:t>
            </a:r>
            <a:r>
              <a:rPr lang="en-US" cap="all" dirty="0" err="1">
                <a:solidFill>
                  <a:schemeClr val="bg1"/>
                </a:solidFill>
              </a:rPr>
              <a:t>comprender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tus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emociones</a:t>
            </a:r>
            <a:r>
              <a:rPr lang="en-US" cap="all" dirty="0">
                <a:solidFill>
                  <a:schemeClr val="bg1"/>
                </a:solidFill>
              </a:rPr>
              <a:t>, </a:t>
            </a:r>
            <a:r>
              <a:rPr lang="en-US" cap="all" dirty="0" err="1">
                <a:solidFill>
                  <a:schemeClr val="bg1"/>
                </a:solidFill>
              </a:rPr>
              <a:t>así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como</a:t>
            </a:r>
            <a:r>
              <a:rPr lang="en-US" cap="all" dirty="0">
                <a:solidFill>
                  <a:schemeClr val="bg1"/>
                </a:solidFill>
              </a:rPr>
              <a:t> las de </a:t>
            </a:r>
            <a:r>
              <a:rPr lang="en-US" cap="all" dirty="0" err="1">
                <a:solidFill>
                  <a:schemeClr val="bg1"/>
                </a:solidFill>
              </a:rPr>
              <a:t>otros</a:t>
            </a:r>
            <a:r>
              <a:rPr lang="en-US" cap="all" dirty="0">
                <a:solidFill>
                  <a:schemeClr val="bg1"/>
                </a:solidFill>
              </a:rPr>
              <a:t> y </a:t>
            </a:r>
            <a:r>
              <a:rPr lang="en-US" cap="all" dirty="0" err="1">
                <a:solidFill>
                  <a:schemeClr val="bg1"/>
                </a:solidFill>
              </a:rPr>
              <a:t>profundizar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en</a:t>
            </a:r>
            <a:r>
              <a:rPr lang="en-US" cap="all" dirty="0">
                <a:solidFill>
                  <a:schemeClr val="bg1"/>
                </a:solidFill>
              </a:rPr>
              <a:t> </a:t>
            </a:r>
            <a:r>
              <a:rPr lang="en-US" cap="all" dirty="0" err="1">
                <a:solidFill>
                  <a:schemeClr val="bg1"/>
                </a:solidFill>
              </a:rPr>
              <a:t>cada</a:t>
            </a:r>
            <a:r>
              <a:rPr lang="en-US" cap="all" dirty="0">
                <a:solidFill>
                  <a:schemeClr val="bg1"/>
                </a:solidFill>
              </a:rPr>
              <a:t> una de </a:t>
            </a:r>
            <a:r>
              <a:rPr lang="en-US" cap="all" dirty="0" err="1">
                <a:solidFill>
                  <a:schemeClr val="bg1"/>
                </a:solidFill>
              </a:rPr>
              <a:t>ellas</a:t>
            </a:r>
            <a:r>
              <a:rPr lang="en-US" cap="all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829171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201714A-CB28-4DDE-AEDB-AF6CA92E4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71" r="9091" b="98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CC146B38-3E4E-4A67-91CF-55DBCC51B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3067" y="613608"/>
            <a:ext cx="8044107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F2A9F5-D713-493F-B276-7B777D04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86113" y="1220999"/>
            <a:ext cx="6851188" cy="1151965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bibliografía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4E2E45-4CCF-4815-85DF-237E62C568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591306" y="2605028"/>
            <a:ext cx="6859199" cy="2787969"/>
          </a:xfrm>
        </p:spPr>
        <p:txBody>
          <a:bodyPr>
            <a:normAutofit fontScale="70000" lnSpcReduction="20000"/>
          </a:bodyPr>
          <a:lstStyle/>
          <a:p>
            <a:r>
              <a:rPr lang="es-ES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https://habilidadsocial.com/peliculas-inteligencia-emocional-y-social/</a:t>
            </a:r>
            <a:endParaRPr lang="es-ES" sz="1800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https://www.educaciontrespuntocero.com/recursos/peliculas-inteligencia-emocional/</a:t>
            </a:r>
            <a:endParaRPr lang="es-ES" sz="1800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https://childmind.org/article/informacion-basica-sobre-el-trastorno-oposicional-desafiante/#:~:text=El%20trastorno%20oposicional%20desafiante%20o,a%20un%20nivel%20inusualmente%20alto.</a:t>
            </a:r>
            <a:endParaRPr lang="es-ES" sz="1800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https://quierocuidarme.dkvsalud.es/ocio-y-bienestar/miedo-escenico-que-es#:~:text=Algunas%20personas%20lo%20pasan%20muy,%2C%20cantar%2C%20actuar%2C%20etc.</a:t>
            </a:r>
            <a:endParaRPr lang="es-ES" sz="1800" dirty="0">
              <a:solidFill>
                <a:schemeClr val="bg1"/>
              </a:solidFill>
            </a:endParaRPr>
          </a:p>
          <a:p>
            <a:r>
              <a:rPr lang="es-ES" sz="18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https://www.mayoclinic.org/es-es/diseases-conditions/schizophrenia/symptoms-causes/syc-20354443</a:t>
            </a:r>
            <a:endParaRPr lang="es-ES" sz="1800" dirty="0">
              <a:solidFill>
                <a:schemeClr val="bg1"/>
              </a:solidFill>
            </a:endParaRPr>
          </a:p>
          <a:p>
            <a:endParaRPr lang="es-ES" sz="1800" dirty="0">
              <a:solidFill>
                <a:schemeClr val="bg1"/>
              </a:solidFill>
            </a:endParaRPr>
          </a:p>
          <a:p>
            <a:endParaRPr lang="es-E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0484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0F7A9-E7DF-4E50-8A69-5D13D4D3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07432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es-ES" sz="6600" dirty="0"/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8D236A-B2AB-44A5-90B2-E91E8198EF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es-ES" dirty="0"/>
              <a:t>Películas (sinopsis y tema emocional)</a:t>
            </a:r>
          </a:p>
          <a:p>
            <a:pPr algn="ctr"/>
            <a:r>
              <a:rPr lang="es-ES" dirty="0"/>
              <a:t>Subtema: trastornos de cada una</a:t>
            </a:r>
          </a:p>
          <a:p>
            <a:pPr algn="ctr"/>
            <a:r>
              <a:rPr lang="es-ES" dirty="0"/>
              <a:t>Como estas películas nos pueden ayudar</a:t>
            </a:r>
          </a:p>
          <a:p>
            <a:pPr algn="ctr"/>
            <a:r>
              <a:rPr lang="es-ES" dirty="0" err="1"/>
              <a:t>bibiliografia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51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180CF5-032E-4DEB-8C67-DCA4C1C7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1913708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es-ES" sz="9600" dirty="0"/>
              <a:t>fin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3D2CBE-3CF3-426E-B88D-155E6AC874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625" y="2202734"/>
            <a:ext cx="10394707" cy="1986090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Gracias por ver!</a:t>
            </a:r>
          </a:p>
        </p:txBody>
      </p:sp>
    </p:spTree>
    <p:extLst>
      <p:ext uri="{BB962C8B-B14F-4D97-AF65-F5344CB8AC3E}">
        <p14:creationId xmlns:p14="http://schemas.microsoft.com/office/powerpoint/2010/main" val="343376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B3FEE-1D17-4BBC-BACB-3935EB31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47" y="488082"/>
            <a:ext cx="10396882" cy="1151965"/>
          </a:xfrm>
        </p:spPr>
        <p:txBody>
          <a:bodyPr/>
          <a:lstStyle/>
          <a:p>
            <a:r>
              <a:rPr lang="es-ES" dirty="0"/>
              <a:t>Del revés (</a:t>
            </a:r>
            <a:r>
              <a:rPr lang="es-ES" dirty="0" err="1"/>
              <a:t>inside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)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0858BF2-9445-4291-AF27-BDDCCF4116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843623" y="520176"/>
            <a:ext cx="3006577" cy="46977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169E61-CFC9-4A08-98E7-80E11111E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772" y="1574732"/>
            <a:ext cx="4309717" cy="115196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B64F5A3-81E1-475C-A394-6E0FC12F2AB3}"/>
              </a:ext>
            </a:extLst>
          </p:cNvPr>
          <p:cNvSpPr txBox="1"/>
          <p:nvPr/>
        </p:nvSpPr>
        <p:spPr>
          <a:xfrm>
            <a:off x="1051133" y="2869064"/>
            <a:ext cx="5780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Esta debía ser la primera en ser nombrada, puesto que no trata el tema, sino que va concretamente sobre las emociones.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3BC13CB-695E-4E14-AC78-3DD6A839DA23}"/>
              </a:ext>
            </a:extLst>
          </p:cNvPr>
          <p:cNvSpPr txBox="1"/>
          <p:nvPr/>
        </p:nvSpPr>
        <p:spPr>
          <a:xfrm>
            <a:off x="918479" y="3414447"/>
            <a:ext cx="5950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ella, nos muestran como las cinco emociones principales, miedo, ira, asco, alegría y tristeza cobran vida explicando de forma sencilla el funcionamiento de estas, su origen, consecuencias y forma de gestionarlas.  Así cómo la interpretación de cada una.</a:t>
            </a:r>
          </a:p>
        </p:txBody>
      </p:sp>
    </p:spTree>
    <p:extLst>
      <p:ext uri="{BB962C8B-B14F-4D97-AF65-F5344CB8AC3E}">
        <p14:creationId xmlns:p14="http://schemas.microsoft.com/office/powerpoint/2010/main" val="202221993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Del Revés (Inside Out) | Primer Tráiler Oficial | Disney · Pixar Oficial">
            <a:hlinkClick r:id="" action="ppaction://media"/>
            <a:extLst>
              <a:ext uri="{FF2B5EF4-FFF2-40B4-BE49-F238E27FC236}">
                <a16:creationId xmlns:a16="http://schemas.microsoft.com/office/drawing/2014/main" id="{563F3D8C-956F-40E2-9868-5A39DF2962F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0446" y="830399"/>
            <a:ext cx="7223427" cy="40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1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49ED-A148-4968-ABFF-D6328D61C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882" y="396551"/>
            <a:ext cx="10396882" cy="1151965"/>
          </a:xfrm>
        </p:spPr>
        <p:txBody>
          <a:bodyPr/>
          <a:lstStyle/>
          <a:p>
            <a:r>
              <a:rPr lang="es-ES" dirty="0"/>
              <a:t>El indomable Will </a:t>
            </a:r>
            <a:r>
              <a:rPr lang="es-ES" dirty="0" err="1"/>
              <a:t>hunting</a:t>
            </a: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D37E248-22B9-41DA-968D-F3CA0C072CC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514217" y="818944"/>
            <a:ext cx="2805441" cy="44230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53A926-BCD5-464A-AD05-EE1FFE6C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88" y="1382158"/>
            <a:ext cx="5924939" cy="11519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B1BA93A-148D-4F8E-A603-47E7B31616DD}"/>
              </a:ext>
            </a:extLst>
          </p:cNvPr>
          <p:cNvSpPr txBox="1"/>
          <p:nvPr/>
        </p:nvSpPr>
        <p:spPr>
          <a:xfrm>
            <a:off x="1123406" y="2891246"/>
            <a:ext cx="67752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Película poseedora de un Óscar, en la cuál podemos ver como un genio de las matemáticas, el joven Will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Hunting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, aprende a gestionar sus emociones con la ayuda del terapeuta Sean Maguire.</a:t>
            </a:r>
          </a:p>
          <a:p>
            <a:pPr algn="ctr"/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El protagonista, a pesar de tener unas increíbles capacidades intelectuales, padece de un trastorno de oposición desafiante, el cuál le otorga un comportamiento violeto y le dificulta empatizar con los demás. Sin embargo, también lo hace depender de su capacidad argumentativa para sobrevivir en la sociedad.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En ella podrás observar como mediante una argumentación lógica es posible casi cualquier confrontación verbal limitando la capacidad de tu interlocutor.</a:t>
            </a:r>
          </a:p>
        </p:txBody>
      </p:sp>
      <p:pic>
        <p:nvPicPr>
          <p:cNvPr id="10" name="Imagen 9" descr="Imagen que contiene Forma&#10;&#10;Descripción generada automáticamente">
            <a:extLst>
              <a:ext uri="{FF2B5EF4-FFF2-40B4-BE49-F238E27FC236}">
                <a16:creationId xmlns:a16="http://schemas.microsoft.com/office/drawing/2014/main" id="{E4663E4C-DD79-46D6-9A38-C060786A0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155" y="1316596"/>
            <a:ext cx="1055105" cy="8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4258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Good Will Hunting (1997) Blu-Ray Release Movie Trailer">
            <a:hlinkClick r:id="" action="ppaction://media"/>
            <a:extLst>
              <a:ext uri="{FF2B5EF4-FFF2-40B4-BE49-F238E27FC236}">
                <a16:creationId xmlns:a16="http://schemas.microsoft.com/office/drawing/2014/main" id="{6DE8932F-A4A7-4604-8C61-8BB7AD0067BC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9939" y="687796"/>
            <a:ext cx="7340781" cy="41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71DA2-4B4F-45B1-AAA2-963F09AA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70" y="451694"/>
            <a:ext cx="10396882" cy="1151965"/>
          </a:xfrm>
        </p:spPr>
        <p:txBody>
          <a:bodyPr/>
          <a:lstStyle/>
          <a:p>
            <a:r>
              <a:rPr lang="es-ES" dirty="0"/>
              <a:t>El discurso del rey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461F258-429B-4C10-A7C0-AB89DAD540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591289" y="451694"/>
            <a:ext cx="3398088" cy="49040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F338CD-FAC5-45D3-BFD5-E84AD651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73" y="1436911"/>
            <a:ext cx="4077478" cy="11519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2C59D00-130A-483B-AA4D-84B4FBA8FE4A}"/>
              </a:ext>
            </a:extLst>
          </p:cNvPr>
          <p:cNvSpPr txBox="1"/>
          <p:nvPr/>
        </p:nvSpPr>
        <p:spPr>
          <a:xfrm>
            <a:off x="942857" y="2804161"/>
            <a:ext cx="534550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Esta película trata las fobias sociales y el miedo a hablar en público o pánico escénico, también dicho de otra forma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Tras la muerte de su padre,  el príncipe Alberto se convierte de un día para otro en el rey Jorge VI.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Sin embargo, este tiene una tremenda fobia a hablar en público, debido a su tartamudez.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Con este problema debe enfrentarse a uno de los discursos mas importantes de la nación, la declaración de guerra de Alemania en el 1939.</a:t>
            </a:r>
          </a:p>
          <a:p>
            <a:pPr algn="ctr"/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Es por eso que es una muy buena película para intentar perderle miedo a hablar en público y a esta clase de situaciones.</a:t>
            </a:r>
          </a:p>
        </p:txBody>
      </p:sp>
    </p:spTree>
    <p:extLst>
      <p:ext uri="{BB962C8B-B14F-4D97-AF65-F5344CB8AC3E}">
        <p14:creationId xmlns:p14="http://schemas.microsoft.com/office/powerpoint/2010/main" val="165229460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s multimedia en línea 3" title="El Discurso del Rey - Tráiler HD">
            <a:hlinkClick r:id="" action="ppaction://media"/>
            <a:extLst>
              <a:ext uri="{FF2B5EF4-FFF2-40B4-BE49-F238E27FC236}">
                <a16:creationId xmlns:a16="http://schemas.microsoft.com/office/drawing/2014/main" id="{F1738081-E4E6-4BDF-B6F8-50628C847498}"/>
              </a:ext>
            </a:extLst>
          </p:cNvPr>
          <p:cNvPicPr>
            <a:picLocks noGrp="1" noRot="1" noChangeAspect="1"/>
          </p:cNvPicPr>
          <p:nvPr>
            <p:ph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25435" y="740047"/>
            <a:ext cx="7645295" cy="43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2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9F891-172E-4162-8722-601DC647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90" y="247261"/>
            <a:ext cx="8383555" cy="1151965"/>
          </a:xfrm>
        </p:spPr>
        <p:txBody>
          <a:bodyPr>
            <a:normAutofit fontScale="90000"/>
          </a:bodyPr>
          <a:lstStyle/>
          <a:p>
            <a:r>
              <a:rPr lang="es-ES" dirty="0"/>
              <a:t>El cisne negro (</a:t>
            </a:r>
            <a:r>
              <a:rPr lang="es-ES" dirty="0" err="1"/>
              <a:t>black</a:t>
            </a:r>
            <a:r>
              <a:rPr lang="es-ES" dirty="0"/>
              <a:t> </a:t>
            </a:r>
            <a:r>
              <a:rPr lang="es-ES" dirty="0" err="1"/>
              <a:t>swan</a:t>
            </a:r>
            <a:r>
              <a:rPr lang="es-ES" dirty="0"/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8E1858-901E-4277-8682-00BAE87F7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160" y="718458"/>
            <a:ext cx="3188737" cy="44413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148777-7F8C-4B10-BCED-F148DF7D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57" y="1220644"/>
            <a:ext cx="4338735" cy="115196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EBA9633-5991-4E3B-9AD9-C06B79C50CE1}"/>
              </a:ext>
            </a:extLst>
          </p:cNvPr>
          <p:cNvSpPr txBox="1"/>
          <p:nvPr/>
        </p:nvSpPr>
        <p:spPr>
          <a:xfrm>
            <a:off x="1215791" y="2558642"/>
            <a:ext cx="61071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Trata sobre el crecimiento personal, la autonomía moral y la independencia. 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protagonista a pesar de su edad adulta, sigue teniendo la vida de una niña, la cual está atada al cuidado de su madre quién le limita múltiples conocimientos y experiencias, encerrándola en una bola de cristal.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lo largo de la película vemos cómo puede hacer crecer esas alas y finalmente volar puesto que su papel de bailarina es una metáfora con el cisne negro.</a:t>
            </a:r>
          </a:p>
        </p:txBody>
      </p:sp>
      <p:pic>
        <p:nvPicPr>
          <p:cNvPr id="15" name="Imagen 14" descr="Imagen que contiene Forma&#10;&#10;Descripción generada automáticamente">
            <a:extLst>
              <a:ext uri="{FF2B5EF4-FFF2-40B4-BE49-F238E27FC236}">
                <a16:creationId xmlns:a16="http://schemas.microsoft.com/office/drawing/2014/main" id="{C2048171-25E6-45E9-BBEE-F433F6FF3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037" y="1107292"/>
            <a:ext cx="1231597" cy="955933"/>
          </a:xfrm>
          <a:prstGeom prst="rect">
            <a:avLst/>
          </a:prstGeom>
        </p:spPr>
      </p:pic>
      <p:pic>
        <p:nvPicPr>
          <p:cNvPr id="7" name="Imagen 6" descr="Imagen que contiene Forma&#10;&#10;Descripción generada automáticamente">
            <a:extLst>
              <a:ext uri="{FF2B5EF4-FFF2-40B4-BE49-F238E27FC236}">
                <a16:creationId xmlns:a16="http://schemas.microsoft.com/office/drawing/2014/main" id="{D47329D5-4C13-483A-A640-D6609D42D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580" y="1107292"/>
            <a:ext cx="1231597" cy="9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5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667</TotalTime>
  <Words>869</Words>
  <Application>Microsoft Office PowerPoint</Application>
  <PresentationFormat>Panorámica</PresentationFormat>
  <Paragraphs>58</Paragraphs>
  <Slides>20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Arial</vt:lpstr>
      <vt:lpstr>Impact</vt:lpstr>
      <vt:lpstr>Evento principal</vt:lpstr>
      <vt:lpstr>Películas que tratan la inteligencia emocional</vt:lpstr>
      <vt:lpstr>índice</vt:lpstr>
      <vt:lpstr>Del revés (inside out)</vt:lpstr>
      <vt:lpstr>Presentación de PowerPoint</vt:lpstr>
      <vt:lpstr>El indomable Will hunting</vt:lpstr>
      <vt:lpstr>Presentación de PowerPoint</vt:lpstr>
      <vt:lpstr>El discurso del rey</vt:lpstr>
      <vt:lpstr>Presentación de PowerPoint</vt:lpstr>
      <vt:lpstr>El cisne negro (black swan)</vt:lpstr>
      <vt:lpstr>Presentación de PowerPoint</vt:lpstr>
      <vt:lpstr>Una mente maravillosa</vt:lpstr>
      <vt:lpstr>Presentación de PowerPoint</vt:lpstr>
      <vt:lpstr>Otras películas</vt:lpstr>
      <vt:lpstr>Enfermedades mentales tratadas en estas películas</vt:lpstr>
      <vt:lpstr>Trastorno de oposición desafiante</vt:lpstr>
      <vt:lpstr>Pánico escénico</vt:lpstr>
      <vt:lpstr>esquizofrenia</vt:lpstr>
      <vt:lpstr>Como ayudan estas películas?</vt:lpstr>
      <vt:lpstr>bibliografía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Películas que tratan la inteligencia emocional</dc:title>
  <dc:creator>Silvia Cancelas</dc:creator>
  <cp:lastModifiedBy>Silvia Cancelas</cp:lastModifiedBy>
  <cp:revision>35</cp:revision>
  <dcterms:created xsi:type="dcterms:W3CDTF">2021-06-06T14:28:55Z</dcterms:created>
  <dcterms:modified xsi:type="dcterms:W3CDTF">2021-06-10T14:22:14Z</dcterms:modified>
</cp:coreProperties>
</file>