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77EF58-FD1E-497A-853A-807180D2674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05938C-7DDD-42D9-AD34-BC47E635342C}">
      <dgm:prSet/>
      <dgm:spPr/>
      <dgm:t>
        <a:bodyPr/>
        <a:lstStyle/>
        <a:p>
          <a:r>
            <a:rPr lang="es-ES"/>
            <a:t>La promoción de la salud es el fomento que se le da a este tema</a:t>
          </a:r>
          <a:endParaRPr lang="en-US"/>
        </a:p>
      </dgm:t>
    </dgm:pt>
    <dgm:pt modelId="{CB64DF5C-D9FB-46C6-AA66-0A712A32EE0D}" type="parTrans" cxnId="{9874EF95-450C-4F63-BA89-EC915F1AB31D}">
      <dgm:prSet/>
      <dgm:spPr/>
      <dgm:t>
        <a:bodyPr/>
        <a:lstStyle/>
        <a:p>
          <a:endParaRPr lang="en-US"/>
        </a:p>
      </dgm:t>
    </dgm:pt>
    <dgm:pt modelId="{2854ED57-B839-4028-96D9-14B33FBBD016}" type="sibTrans" cxnId="{9874EF95-450C-4F63-BA89-EC915F1AB31D}">
      <dgm:prSet/>
      <dgm:spPr/>
      <dgm:t>
        <a:bodyPr/>
        <a:lstStyle/>
        <a:p>
          <a:endParaRPr lang="en-US"/>
        </a:p>
      </dgm:t>
    </dgm:pt>
    <dgm:pt modelId="{83359990-C346-4F52-A1C7-0E411738B822}">
      <dgm:prSet/>
      <dgm:spPr/>
      <dgm:t>
        <a:bodyPr/>
        <a:lstStyle/>
        <a:p>
          <a:r>
            <a:rPr lang="es-ES" dirty="0"/>
            <a:t>Este impulso es definido por la OMS como un proceso que permite a las personas aumentar un control sobre la misma.</a:t>
          </a:r>
          <a:endParaRPr lang="en-US" dirty="0"/>
        </a:p>
      </dgm:t>
    </dgm:pt>
    <dgm:pt modelId="{5D5651EA-F8F7-4BB2-922B-8F567A907FF4}" type="parTrans" cxnId="{26AAF01B-9151-4DB9-BBD8-4FF442C75C40}">
      <dgm:prSet/>
      <dgm:spPr/>
      <dgm:t>
        <a:bodyPr/>
        <a:lstStyle/>
        <a:p>
          <a:endParaRPr lang="en-US"/>
        </a:p>
      </dgm:t>
    </dgm:pt>
    <dgm:pt modelId="{FE721ADA-3AF0-46FD-97ED-7AFDE3E0F136}" type="sibTrans" cxnId="{26AAF01B-9151-4DB9-BBD8-4FF442C75C40}">
      <dgm:prSet/>
      <dgm:spPr/>
      <dgm:t>
        <a:bodyPr/>
        <a:lstStyle/>
        <a:p>
          <a:endParaRPr lang="en-US"/>
        </a:p>
      </dgm:t>
    </dgm:pt>
    <dgm:pt modelId="{DFE788A8-0867-4E79-9610-762623B15C87}">
      <dgm:prSet/>
      <dgm:spPr/>
      <dgm:t>
        <a:bodyPr/>
        <a:lstStyle/>
        <a:p>
          <a:r>
            <a:rPr lang="es-ES" dirty="0"/>
            <a:t>Hay individuos y organizaciones que colaboran para crear una serie de condiciones que garanticen la salud y bienestar para todos</a:t>
          </a:r>
          <a:endParaRPr lang="en-US" dirty="0"/>
        </a:p>
      </dgm:t>
    </dgm:pt>
    <dgm:pt modelId="{AD64BFC9-04C4-4C2C-8902-FED0CF567914}" type="parTrans" cxnId="{FD38751B-F44E-4021-85ED-28F65D2201B3}">
      <dgm:prSet/>
      <dgm:spPr/>
      <dgm:t>
        <a:bodyPr/>
        <a:lstStyle/>
        <a:p>
          <a:endParaRPr lang="en-US"/>
        </a:p>
      </dgm:t>
    </dgm:pt>
    <dgm:pt modelId="{CBBC39AB-42F4-43E4-A37F-39C80943AE49}" type="sibTrans" cxnId="{FD38751B-F44E-4021-85ED-28F65D2201B3}">
      <dgm:prSet/>
      <dgm:spPr/>
      <dgm:t>
        <a:bodyPr/>
        <a:lstStyle/>
        <a:p>
          <a:endParaRPr lang="en-US"/>
        </a:p>
      </dgm:t>
    </dgm:pt>
    <dgm:pt modelId="{37784300-C63E-4918-8DB1-C960C2FA3DB6}">
      <dgm:prSet/>
      <dgm:spPr/>
      <dgm:t>
        <a:bodyPr/>
        <a:lstStyle/>
        <a:p>
          <a:r>
            <a:rPr lang="en-US" dirty="0" err="1"/>
            <a:t>Fomenta</a:t>
          </a:r>
          <a:r>
            <a:rPr lang="en-US" dirty="0"/>
            <a:t> </a:t>
          </a:r>
          <a:r>
            <a:rPr lang="en-US" dirty="0" err="1"/>
            <a:t>cambios</a:t>
          </a:r>
          <a:r>
            <a:rPr lang="en-US" dirty="0"/>
            <a:t> </a:t>
          </a:r>
          <a:r>
            <a:rPr lang="en-US" dirty="0" err="1"/>
            <a:t>positivos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el </a:t>
          </a:r>
          <a:r>
            <a:rPr lang="en-US" dirty="0" err="1"/>
            <a:t>entorno</a:t>
          </a:r>
          <a:r>
            <a:rPr lang="en-US" dirty="0"/>
            <a:t> </a:t>
          </a:r>
          <a:r>
            <a:rPr lang="en-US" dirty="0" err="1"/>
            <a:t>ayudando</a:t>
          </a:r>
          <a:r>
            <a:rPr lang="en-US" dirty="0"/>
            <a:t> a </a:t>
          </a:r>
          <a:r>
            <a:rPr lang="en-US" dirty="0" err="1"/>
            <a:t>cuidar</a:t>
          </a:r>
          <a:r>
            <a:rPr lang="en-US" dirty="0"/>
            <a:t> la </a:t>
          </a:r>
          <a:r>
            <a:rPr lang="en-US" dirty="0" err="1"/>
            <a:t>salud</a:t>
          </a:r>
          <a:endParaRPr lang="en-US" dirty="0"/>
        </a:p>
      </dgm:t>
    </dgm:pt>
    <dgm:pt modelId="{FC4D8CB6-C21E-4C7D-B03E-B3459B7CF908}" type="parTrans" cxnId="{D584A4D8-0150-4E77-A7C5-CF1A43AE9664}">
      <dgm:prSet/>
      <dgm:spPr/>
    </dgm:pt>
    <dgm:pt modelId="{E71ABAB0-6C19-42D9-8356-E35A76ADB0D2}" type="sibTrans" cxnId="{D584A4D8-0150-4E77-A7C5-CF1A43AE9664}">
      <dgm:prSet/>
      <dgm:spPr/>
    </dgm:pt>
    <dgm:pt modelId="{5B0F2A04-87E2-4FAC-97E2-6453AD5B62D4}" type="pres">
      <dgm:prSet presAssocID="{F577EF58-FD1E-497A-853A-807180D267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95FC69-DEA8-4CF4-9AB2-AFE6EBFD6300}" type="pres">
      <dgm:prSet presAssocID="{A505938C-7DDD-42D9-AD34-BC47E635342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D3C802-C6B1-447F-8EB8-4250D96DF56F}" type="pres">
      <dgm:prSet presAssocID="{2854ED57-B839-4028-96D9-14B33FBBD016}" presName="spacer" presStyleCnt="0"/>
      <dgm:spPr/>
    </dgm:pt>
    <dgm:pt modelId="{D8FE3B69-057D-4F94-91B9-1C0D98EE775E}" type="pres">
      <dgm:prSet presAssocID="{83359990-C346-4F52-A1C7-0E411738B82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464924-468B-4776-B2C6-B6E92C11D5F1}" type="pres">
      <dgm:prSet presAssocID="{FE721ADA-3AF0-46FD-97ED-7AFDE3E0F136}" presName="spacer" presStyleCnt="0"/>
      <dgm:spPr/>
    </dgm:pt>
    <dgm:pt modelId="{109114FF-A1BB-41C5-8CC0-680EC4CD7A96}" type="pres">
      <dgm:prSet presAssocID="{DFE788A8-0867-4E79-9610-762623B15C8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11D3C-111C-42AC-8C9F-6FA763B718A7}" type="pres">
      <dgm:prSet presAssocID="{CBBC39AB-42F4-43E4-A37F-39C80943AE49}" presName="spacer" presStyleCnt="0"/>
      <dgm:spPr/>
    </dgm:pt>
    <dgm:pt modelId="{EA25215F-D013-498B-954B-8B081E1140B7}" type="pres">
      <dgm:prSet presAssocID="{37784300-C63E-4918-8DB1-C960C2FA3DB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D648C8E-1B45-4837-A732-E5491E460222}" type="presOf" srcId="{83359990-C346-4F52-A1C7-0E411738B822}" destId="{D8FE3B69-057D-4F94-91B9-1C0D98EE775E}" srcOrd="0" destOrd="0" presId="urn:microsoft.com/office/officeart/2005/8/layout/vList2"/>
    <dgm:cxn modelId="{FD38751B-F44E-4021-85ED-28F65D2201B3}" srcId="{F577EF58-FD1E-497A-853A-807180D2674A}" destId="{DFE788A8-0867-4E79-9610-762623B15C87}" srcOrd="2" destOrd="0" parTransId="{AD64BFC9-04C4-4C2C-8902-FED0CF567914}" sibTransId="{CBBC39AB-42F4-43E4-A37F-39C80943AE49}"/>
    <dgm:cxn modelId="{891806A9-021F-4D1E-A3BA-D1DE63EFA1AA}" type="presOf" srcId="{A505938C-7DDD-42D9-AD34-BC47E635342C}" destId="{4195FC69-DEA8-4CF4-9AB2-AFE6EBFD6300}" srcOrd="0" destOrd="0" presId="urn:microsoft.com/office/officeart/2005/8/layout/vList2"/>
    <dgm:cxn modelId="{1AB3B5A6-A4F7-4BE0-A557-2CC2D6931B4B}" type="presOf" srcId="{F577EF58-FD1E-497A-853A-807180D2674A}" destId="{5B0F2A04-87E2-4FAC-97E2-6453AD5B62D4}" srcOrd="0" destOrd="0" presId="urn:microsoft.com/office/officeart/2005/8/layout/vList2"/>
    <dgm:cxn modelId="{9874EF95-450C-4F63-BA89-EC915F1AB31D}" srcId="{F577EF58-FD1E-497A-853A-807180D2674A}" destId="{A505938C-7DDD-42D9-AD34-BC47E635342C}" srcOrd="0" destOrd="0" parTransId="{CB64DF5C-D9FB-46C6-AA66-0A712A32EE0D}" sibTransId="{2854ED57-B839-4028-96D9-14B33FBBD016}"/>
    <dgm:cxn modelId="{D584A4D8-0150-4E77-A7C5-CF1A43AE9664}" srcId="{F577EF58-FD1E-497A-853A-807180D2674A}" destId="{37784300-C63E-4918-8DB1-C960C2FA3DB6}" srcOrd="3" destOrd="0" parTransId="{FC4D8CB6-C21E-4C7D-B03E-B3459B7CF908}" sibTransId="{E71ABAB0-6C19-42D9-8356-E35A76ADB0D2}"/>
    <dgm:cxn modelId="{6F484D2D-9BD3-4029-AC5E-705B65763396}" type="presOf" srcId="{DFE788A8-0867-4E79-9610-762623B15C87}" destId="{109114FF-A1BB-41C5-8CC0-680EC4CD7A96}" srcOrd="0" destOrd="0" presId="urn:microsoft.com/office/officeart/2005/8/layout/vList2"/>
    <dgm:cxn modelId="{26AAF01B-9151-4DB9-BBD8-4FF442C75C40}" srcId="{F577EF58-FD1E-497A-853A-807180D2674A}" destId="{83359990-C346-4F52-A1C7-0E411738B822}" srcOrd="1" destOrd="0" parTransId="{5D5651EA-F8F7-4BB2-922B-8F567A907FF4}" sibTransId="{FE721ADA-3AF0-46FD-97ED-7AFDE3E0F136}"/>
    <dgm:cxn modelId="{B5B468D8-EBFA-460E-A6FF-CA6570C18E1D}" type="presOf" srcId="{37784300-C63E-4918-8DB1-C960C2FA3DB6}" destId="{EA25215F-D013-498B-954B-8B081E1140B7}" srcOrd="0" destOrd="0" presId="urn:microsoft.com/office/officeart/2005/8/layout/vList2"/>
    <dgm:cxn modelId="{18B4BBD6-4996-436D-8C54-8320002DDD1B}" type="presParOf" srcId="{5B0F2A04-87E2-4FAC-97E2-6453AD5B62D4}" destId="{4195FC69-DEA8-4CF4-9AB2-AFE6EBFD6300}" srcOrd="0" destOrd="0" presId="urn:microsoft.com/office/officeart/2005/8/layout/vList2"/>
    <dgm:cxn modelId="{3D5E4D15-2DFF-43EB-82B4-A08B8A10DEFB}" type="presParOf" srcId="{5B0F2A04-87E2-4FAC-97E2-6453AD5B62D4}" destId="{CED3C802-C6B1-447F-8EB8-4250D96DF56F}" srcOrd="1" destOrd="0" presId="urn:microsoft.com/office/officeart/2005/8/layout/vList2"/>
    <dgm:cxn modelId="{70857E5F-C57C-4119-A55B-65FD4B4CDA9D}" type="presParOf" srcId="{5B0F2A04-87E2-4FAC-97E2-6453AD5B62D4}" destId="{D8FE3B69-057D-4F94-91B9-1C0D98EE775E}" srcOrd="2" destOrd="0" presId="urn:microsoft.com/office/officeart/2005/8/layout/vList2"/>
    <dgm:cxn modelId="{423CAD98-D0D8-4405-8BAF-6EF63DC5674B}" type="presParOf" srcId="{5B0F2A04-87E2-4FAC-97E2-6453AD5B62D4}" destId="{2B464924-468B-4776-B2C6-B6E92C11D5F1}" srcOrd="3" destOrd="0" presId="urn:microsoft.com/office/officeart/2005/8/layout/vList2"/>
    <dgm:cxn modelId="{2195AB43-42AA-45CA-9E11-FCF26D9F9E71}" type="presParOf" srcId="{5B0F2A04-87E2-4FAC-97E2-6453AD5B62D4}" destId="{109114FF-A1BB-41C5-8CC0-680EC4CD7A96}" srcOrd="4" destOrd="0" presId="urn:microsoft.com/office/officeart/2005/8/layout/vList2"/>
    <dgm:cxn modelId="{360D2B61-1EBE-441A-94D3-A9C737AF2358}" type="presParOf" srcId="{5B0F2A04-87E2-4FAC-97E2-6453AD5B62D4}" destId="{E3011D3C-111C-42AC-8C9F-6FA763B718A7}" srcOrd="5" destOrd="0" presId="urn:microsoft.com/office/officeart/2005/8/layout/vList2"/>
    <dgm:cxn modelId="{6BE8BEF3-6526-48EC-B80D-1F1C0A8CF9B3}" type="presParOf" srcId="{5B0F2A04-87E2-4FAC-97E2-6453AD5B62D4}" destId="{EA25215F-D013-498B-954B-8B081E1140B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5FC69-DEA8-4CF4-9AB2-AFE6EBFD6300}">
      <dsp:nvSpPr>
        <dsp:cNvPr id="0" name=""/>
        <dsp:cNvSpPr/>
      </dsp:nvSpPr>
      <dsp:spPr>
        <a:xfrm>
          <a:off x="0" y="433998"/>
          <a:ext cx="5821767" cy="10617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La promoción de la salud es el fomento que se le da a este tema</a:t>
          </a:r>
          <a:endParaRPr lang="en-US" sz="2000" kern="1200"/>
        </a:p>
      </dsp:txBody>
      <dsp:txXfrm>
        <a:off x="51832" y="485830"/>
        <a:ext cx="5718103" cy="958111"/>
      </dsp:txXfrm>
    </dsp:sp>
    <dsp:sp modelId="{D8FE3B69-057D-4F94-91B9-1C0D98EE775E}">
      <dsp:nvSpPr>
        <dsp:cNvPr id="0" name=""/>
        <dsp:cNvSpPr/>
      </dsp:nvSpPr>
      <dsp:spPr>
        <a:xfrm>
          <a:off x="0" y="1553373"/>
          <a:ext cx="5821767" cy="1061775"/>
        </a:xfrm>
        <a:prstGeom prst="roundRect">
          <a:avLst/>
        </a:prstGeom>
        <a:solidFill>
          <a:schemeClr val="accent2">
            <a:hueOff val="843311"/>
            <a:satOff val="-15954"/>
            <a:lumOff val="-11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Este impulso es definido por la OMS como un proceso que permite a las personas aumentar un control sobre la misma.</a:t>
          </a:r>
          <a:endParaRPr lang="en-US" sz="2000" kern="1200" dirty="0"/>
        </a:p>
      </dsp:txBody>
      <dsp:txXfrm>
        <a:off x="51832" y="1605205"/>
        <a:ext cx="5718103" cy="958111"/>
      </dsp:txXfrm>
    </dsp:sp>
    <dsp:sp modelId="{109114FF-A1BB-41C5-8CC0-680EC4CD7A96}">
      <dsp:nvSpPr>
        <dsp:cNvPr id="0" name=""/>
        <dsp:cNvSpPr/>
      </dsp:nvSpPr>
      <dsp:spPr>
        <a:xfrm>
          <a:off x="0" y="2672748"/>
          <a:ext cx="5821767" cy="1061775"/>
        </a:xfrm>
        <a:prstGeom prst="roundRect">
          <a:avLst/>
        </a:prstGeom>
        <a:solidFill>
          <a:schemeClr val="accent2">
            <a:hueOff val="1686623"/>
            <a:satOff val="-31908"/>
            <a:lumOff val="-22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Hay individuos y organizaciones que colaboran para crear una serie de condiciones que garanticen la salud y bienestar para todos</a:t>
          </a:r>
          <a:endParaRPr lang="en-US" sz="2000" kern="1200" dirty="0"/>
        </a:p>
      </dsp:txBody>
      <dsp:txXfrm>
        <a:off x="51832" y="2724580"/>
        <a:ext cx="5718103" cy="958111"/>
      </dsp:txXfrm>
    </dsp:sp>
    <dsp:sp modelId="{EA25215F-D013-498B-954B-8B081E1140B7}">
      <dsp:nvSpPr>
        <dsp:cNvPr id="0" name=""/>
        <dsp:cNvSpPr/>
      </dsp:nvSpPr>
      <dsp:spPr>
        <a:xfrm>
          <a:off x="0" y="3792124"/>
          <a:ext cx="5821767" cy="1061775"/>
        </a:xfrm>
        <a:prstGeom prst="roundRect">
          <a:avLst/>
        </a:prstGeom>
        <a:solidFill>
          <a:schemeClr val="accent2">
            <a:hueOff val="2529934"/>
            <a:satOff val="-47862"/>
            <a:lumOff val="-33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Fomenta</a:t>
          </a:r>
          <a:r>
            <a:rPr lang="en-US" sz="2000" kern="1200" dirty="0"/>
            <a:t> </a:t>
          </a:r>
          <a:r>
            <a:rPr lang="en-US" sz="2000" kern="1200" dirty="0" err="1"/>
            <a:t>cambios</a:t>
          </a:r>
          <a:r>
            <a:rPr lang="en-US" sz="2000" kern="1200" dirty="0"/>
            <a:t> </a:t>
          </a:r>
          <a:r>
            <a:rPr lang="en-US" sz="2000" kern="1200" dirty="0" err="1"/>
            <a:t>positivos</a:t>
          </a:r>
          <a:r>
            <a:rPr lang="en-US" sz="2000" kern="1200" dirty="0"/>
            <a:t> </a:t>
          </a:r>
          <a:r>
            <a:rPr lang="en-US" sz="2000" kern="1200" dirty="0" err="1"/>
            <a:t>en</a:t>
          </a:r>
          <a:r>
            <a:rPr lang="en-US" sz="2000" kern="1200" dirty="0"/>
            <a:t> el </a:t>
          </a:r>
          <a:r>
            <a:rPr lang="en-US" sz="2000" kern="1200" dirty="0" err="1"/>
            <a:t>entorno</a:t>
          </a:r>
          <a:r>
            <a:rPr lang="en-US" sz="2000" kern="1200" dirty="0"/>
            <a:t> </a:t>
          </a:r>
          <a:r>
            <a:rPr lang="en-US" sz="2000" kern="1200" dirty="0" err="1"/>
            <a:t>ayudando</a:t>
          </a:r>
          <a:r>
            <a:rPr lang="en-US" sz="2000" kern="1200" dirty="0"/>
            <a:t> a </a:t>
          </a:r>
          <a:r>
            <a:rPr lang="en-US" sz="2000" kern="1200" dirty="0" err="1"/>
            <a:t>cuidar</a:t>
          </a:r>
          <a:r>
            <a:rPr lang="en-US" sz="2000" kern="1200" dirty="0"/>
            <a:t> la </a:t>
          </a:r>
          <a:r>
            <a:rPr lang="en-US" sz="2000" kern="1200" dirty="0" err="1"/>
            <a:t>salud</a:t>
          </a:r>
          <a:endParaRPr lang="en-US" sz="2000" kern="1200" dirty="0"/>
        </a:p>
      </dsp:txBody>
      <dsp:txXfrm>
        <a:off x="51832" y="3843956"/>
        <a:ext cx="5718103" cy="958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78089-C5AF-48DE-ADD4-64E5F6A5FB1B}" type="datetimeFigureOut">
              <a:rPr lang="es-ES" smtClean="0"/>
              <a:t>28/05/2021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C27EB-6705-4CB5-BA51-F0903440DB4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sevier.es/es-revista-farmacia-profesional-3-articulo-salud-fisica-salud-mental-un-binomio-indisoluble-13108595" TargetMode="External"/><Relationship Id="rId2" Type="http://schemas.openxmlformats.org/officeDocument/2006/relationships/hyperlink" Target="https://www.comunidad.madrid/servicios/salud/actividad-fisica-salud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s/photos/search/salud/" TargetMode="External"/><Relationship Id="rId4" Type="http://schemas.openxmlformats.org/officeDocument/2006/relationships/hyperlink" Target="https://quierovivirsano.org/salud-integral/salud-fisic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D439D8-3F6A-427C-9AE6-317D5BB5F0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Importancia y promoción de la salud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59D1548-415C-4D62-847C-0D3BB68ECE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934506896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4162" y="494270"/>
            <a:ext cx="6359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Bibliografía</a:t>
            </a:r>
            <a:endParaRPr lang="es-ES" sz="4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996779" y="1787612"/>
            <a:ext cx="64419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Comunidad de Madrid, salud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Salud física y mental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Vivir saludable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Fotos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815546" y="881448"/>
          <a:ext cx="10692713" cy="4983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2713"/>
              </a:tblGrid>
              <a:tr h="670459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Índice</a:t>
                      </a:r>
                      <a:endParaRPr lang="es-ES" sz="2800" dirty="0"/>
                    </a:p>
                  </a:txBody>
                  <a:tcPr/>
                </a:tc>
              </a:tr>
              <a:tr h="67977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¿Qué</a:t>
                      </a:r>
                      <a:r>
                        <a:rPr lang="es-ES" sz="2800" baseline="0" dirty="0" smtClean="0"/>
                        <a:t> es</a:t>
                      </a:r>
                      <a:r>
                        <a:rPr lang="es-ES" sz="2800" dirty="0" smtClean="0"/>
                        <a:t>?</a:t>
                      </a:r>
                      <a:endParaRPr lang="es-ES" sz="2800" dirty="0"/>
                    </a:p>
                  </a:txBody>
                  <a:tcPr/>
                </a:tc>
              </a:tr>
              <a:tr h="67977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Salud psicológica</a:t>
                      </a:r>
                      <a:endParaRPr lang="es-ES" sz="2800" dirty="0"/>
                    </a:p>
                  </a:txBody>
                  <a:tcPr/>
                </a:tc>
              </a:tr>
              <a:tr h="914582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Vida</a:t>
                      </a:r>
                      <a:r>
                        <a:rPr lang="es-ES" sz="2800" baseline="0" dirty="0" smtClean="0"/>
                        <a:t> saludable</a:t>
                      </a:r>
                      <a:endParaRPr lang="es-ES" sz="2800" dirty="0"/>
                    </a:p>
                  </a:txBody>
                  <a:tcPr/>
                </a:tc>
              </a:tr>
              <a:tr h="67977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A nivel emocional</a:t>
                      </a:r>
                      <a:endParaRPr lang="es-ES" sz="2800" dirty="0"/>
                    </a:p>
                  </a:txBody>
                  <a:tcPr/>
                </a:tc>
              </a:tr>
              <a:tr h="67977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Conclusión</a:t>
                      </a:r>
                      <a:endParaRPr lang="es-ES" sz="2800" dirty="0"/>
                    </a:p>
                  </a:txBody>
                  <a:tcPr/>
                </a:tc>
              </a:tr>
              <a:tr h="67977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Bibliografía</a:t>
                      </a:r>
                      <a:endParaRPr lang="es-E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62863202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8942DA-DE6F-4855-BC24-F09D22FF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es-ES" dirty="0"/>
              <a:t>¿Qué es?</a:t>
            </a:r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xmlns="" id="{365B6662-DAA9-4579-8ACB-45AE263143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89773739"/>
              </p:ext>
            </p:extLst>
          </p:nvPr>
        </p:nvGraphicFramePr>
        <p:xfrm>
          <a:off x="5574890" y="803186"/>
          <a:ext cx="5821767" cy="528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13584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767D2F9-8FEB-4F40-BB56-4B0400F681B4}"/>
              </a:ext>
            </a:extLst>
          </p:cNvPr>
          <p:cNvSpPr txBox="1"/>
          <p:nvPr/>
        </p:nvSpPr>
        <p:spPr>
          <a:xfrm>
            <a:off x="1869989" y="1210962"/>
            <a:ext cx="81408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L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promoción de la salud es un concepto que engloba muchas más cosas desde acciones de naturaleza diversa, por ejemplo, construir un gimnasio al aire libre sería promoverla.</a:t>
            </a:r>
            <a:endParaRPr lang="es-ES" b="0" dirty="0">
              <a:effectLst/>
            </a:endParaRPr>
          </a:p>
          <a:p>
            <a:r>
              <a:rPr lang="es-ES" b="0" dirty="0">
                <a:effectLst/>
              </a:rPr>
              <a:t/>
            </a:r>
            <a:br>
              <a:rPr lang="es-ES" b="0" dirty="0">
                <a:effectLst/>
              </a:rPr>
            </a:br>
            <a:endParaRPr lang="es-ES" dirty="0"/>
          </a:p>
        </p:txBody>
      </p:sp>
      <p:pic>
        <p:nvPicPr>
          <p:cNvPr id="2052" name="Picture 4" descr="Por Carretera, Forestales, Otoñ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056" y="3088793"/>
            <a:ext cx="4978416" cy="2908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aminar, Gimnasio, Niña, Salida Del S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507" y="2933342"/>
            <a:ext cx="4749715" cy="316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86093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8631" y="2693773"/>
            <a:ext cx="3501197" cy="1746421"/>
          </a:xfrm>
        </p:spPr>
        <p:txBody>
          <a:bodyPr/>
          <a:lstStyle/>
          <a:p>
            <a:r>
              <a:rPr lang="es-ES" sz="1800" dirty="0" smtClean="0"/>
              <a:t>La salud </a:t>
            </a:r>
            <a:r>
              <a:rPr lang="es-ES" sz="1800" dirty="0" smtClean="0"/>
              <a:t> abarca </a:t>
            </a:r>
            <a:r>
              <a:rPr lang="es-ES" sz="1800" dirty="0" smtClean="0"/>
              <a:t>mucho </a:t>
            </a:r>
            <a:r>
              <a:rPr lang="es-ES" sz="1800" dirty="0" smtClean="0"/>
              <a:t> más  que  la  ausencia  de  </a:t>
            </a:r>
            <a:r>
              <a:rPr lang="es-ES" sz="1800" dirty="0" smtClean="0"/>
              <a:t>enfermedades. </a:t>
            </a:r>
            <a:r>
              <a:rPr lang="es-ES" sz="1800" dirty="0" smtClean="0"/>
              <a:t>Son  </a:t>
            </a:r>
            <a:r>
              <a:rPr lang="es-ES" sz="1800" dirty="0" smtClean="0"/>
              <a:t>hábitos </a:t>
            </a:r>
            <a:r>
              <a:rPr lang="es-ES" sz="1800" dirty="0" smtClean="0"/>
              <a:t> como  dietas  </a:t>
            </a:r>
            <a:r>
              <a:rPr lang="es-ES" sz="1800" dirty="0" smtClean="0"/>
              <a:t>sanas, </a:t>
            </a:r>
            <a:r>
              <a:rPr lang="es-ES" sz="1800" dirty="0" smtClean="0"/>
              <a:t>ejercicio  </a:t>
            </a:r>
            <a:r>
              <a:rPr lang="es-ES" sz="1800" dirty="0" smtClean="0"/>
              <a:t>regular, vivir </a:t>
            </a:r>
            <a:r>
              <a:rPr lang="es-ES" sz="1800" dirty="0" smtClean="0"/>
              <a:t> con optimismo  y  </a:t>
            </a:r>
            <a:r>
              <a:rPr lang="es-ES" sz="1800" dirty="0" smtClean="0"/>
              <a:t>fomentar </a:t>
            </a:r>
            <a:r>
              <a:rPr lang="es-ES" sz="1800" dirty="0" smtClean="0"/>
              <a:t> las   relaciones  saludables</a:t>
            </a:r>
            <a:r>
              <a:rPr lang="es-ES" sz="1800" dirty="0" smtClean="0"/>
              <a:t>. Todo </a:t>
            </a:r>
            <a:r>
              <a:rPr lang="es-ES" sz="1800" dirty="0" smtClean="0"/>
              <a:t> esto  nos  puede  ayudar </a:t>
            </a:r>
            <a:r>
              <a:rPr lang="es-ES" sz="1800" dirty="0" smtClean="0"/>
              <a:t>a </a:t>
            </a:r>
            <a:r>
              <a:rPr lang="es-ES" sz="1800" dirty="0" smtClean="0"/>
              <a:t> conseguir  un  estado  de   </a:t>
            </a:r>
            <a:r>
              <a:rPr lang="es-ES" sz="1800" dirty="0" smtClean="0"/>
              <a:t>salud </a:t>
            </a:r>
            <a:r>
              <a:rPr lang="es-ES" sz="1800" dirty="0" smtClean="0"/>
              <a:t> óptimo.</a:t>
            </a:r>
            <a:endParaRPr lang="es-ES" sz="1800" dirty="0"/>
          </a:p>
        </p:txBody>
      </p:sp>
      <p:pic>
        <p:nvPicPr>
          <p:cNvPr id="5" name="4 Marcador de contenido" descr="blueberries-1149861_960_7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3064" y="434576"/>
            <a:ext cx="3870711" cy="25804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08695" y="4469873"/>
            <a:ext cx="3501197" cy="1221164"/>
          </a:xfrm>
        </p:spPr>
        <p:txBody>
          <a:bodyPr>
            <a:normAutofit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1026" name="Picture 2" descr="Los Alimentos, Ensalada, Remolacha, Saludable, Die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6060" y="3229232"/>
            <a:ext cx="3822530" cy="28668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Mujer, Para Trotar, Ejecución, Ejercic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2897" y="502510"/>
            <a:ext cx="3013687" cy="1997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Hombre, Mujer, Pareja, Dos, Junt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0899" y="3270638"/>
            <a:ext cx="3100859" cy="2071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118295" y="3896876"/>
            <a:ext cx="57274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Cuidar la salud también abarca de manera psicológica y emocional.</a:t>
            </a:r>
          </a:p>
          <a:p>
            <a:r>
              <a:rPr lang="es-ES" sz="1400" dirty="0" smtClean="0"/>
              <a:t>Algunas prácticas que nos ayudarán a mejorar son:</a:t>
            </a:r>
            <a:endParaRPr lang="es-ES" sz="14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359889" y="4989727"/>
          <a:ext cx="459122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222"/>
              </a:tblGrid>
              <a:tr h="254778">
                <a:tc>
                  <a:txBody>
                    <a:bodyPr/>
                    <a:lstStyle/>
                    <a:p>
                      <a:r>
                        <a:rPr lang="es-ES" dirty="0" smtClean="0"/>
                        <a:t>Relaciones</a:t>
                      </a:r>
                      <a:r>
                        <a:rPr lang="es-ES" baseline="0" dirty="0" smtClean="0"/>
                        <a:t> personales sanas</a:t>
                      </a:r>
                      <a:endParaRPr lang="es-ES" dirty="0"/>
                    </a:p>
                  </a:txBody>
                  <a:tcPr/>
                </a:tc>
              </a:tr>
              <a:tr h="254778">
                <a:tc>
                  <a:txBody>
                    <a:bodyPr/>
                    <a:lstStyle/>
                    <a:p>
                      <a:r>
                        <a:rPr lang="es-ES" dirty="0" smtClean="0"/>
                        <a:t>Limitar situaciones de estrés</a:t>
                      </a:r>
                      <a:endParaRPr lang="es-ES" dirty="0"/>
                    </a:p>
                  </a:txBody>
                  <a:tcPr/>
                </a:tc>
              </a:tr>
              <a:tr h="361138">
                <a:tc>
                  <a:txBody>
                    <a:bodyPr/>
                    <a:lstStyle/>
                    <a:p>
                      <a:r>
                        <a:rPr lang="es-ES" dirty="0" smtClean="0"/>
                        <a:t>Tener una actitud</a:t>
                      </a:r>
                      <a:r>
                        <a:rPr lang="es-ES" baseline="0" dirty="0" smtClean="0"/>
                        <a:t> positiva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2" name="Picture 2" descr="Salud Mental, Bienestar, Psicologí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045" y="2587732"/>
            <a:ext cx="4857750" cy="32385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9 CuadroTexto"/>
          <p:cNvSpPr txBox="1"/>
          <p:nvPr/>
        </p:nvSpPr>
        <p:spPr>
          <a:xfrm>
            <a:off x="813732" y="323242"/>
            <a:ext cx="7792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</a:rPr>
              <a:t>Salud psicológica y emocional</a:t>
            </a:r>
            <a:endParaRPr lang="es-ES" sz="4800" b="1" dirty="0">
              <a:solidFill>
                <a:srgbClr val="FF00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39406" y="1468073"/>
            <a:ext cx="57305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Actualmente la salud es muy importante, debido a la situación especial de pandemia, en la que muchas personas se vieron perjudicadas, tanto a nivel físico como psicológico, llegando a desarrollar ciertos trastornos.</a:t>
            </a:r>
          </a:p>
          <a:p>
            <a:endParaRPr lang="es-ES" sz="1400" dirty="0" smtClean="0"/>
          </a:p>
          <a:p>
            <a:r>
              <a:rPr lang="es-ES" sz="1400" dirty="0" smtClean="0"/>
              <a:t>Muchos expertos advierten de la responsabilidad a la hora de cuidarnos. Muchas personas se protegen del covid-19 pero descuidan  la salud mental.</a:t>
            </a:r>
            <a:endParaRPr lang="es-E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359611" y="790833"/>
            <a:ext cx="5461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542269" y="1639330"/>
            <a:ext cx="5198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840260" y="1729946"/>
            <a:ext cx="4769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Tener una vida saludable tiene beneficios, como estar libre de trastornos y tener una vida duradera.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609967" y="4431957"/>
            <a:ext cx="5519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Una persona saludable puede rendir al máximo de su capacidad en todos los ámbitos de su vida, porque su organismo funciona de manera correcta.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723503" y="494270"/>
            <a:ext cx="5247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</a:rPr>
              <a:t>Vida saludable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Té, Miel, Limón, Jengibre, Me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841" y="3271533"/>
            <a:ext cx="3930391" cy="2630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436" name="Picture 4" descr="Parada, Hombre, Playa, Mar, Océa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9205" y="1227437"/>
            <a:ext cx="3292625" cy="2195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6" descr="Apple, Saludable, Rojo, Fruta, Manzan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1317" y="2339545"/>
            <a:ext cx="2814708" cy="1829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21492" y="659028"/>
            <a:ext cx="2842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A nivel mental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6692" y="1515761"/>
            <a:ext cx="49179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Cuando tenemos salud, estamos mejor con nosotros mismos, y ayuda a tener mejores relaciones sociales, por lo que podemos llevar una vida más activa en la que realizamos más actividades físicas incluso después de envejecer.</a:t>
            </a:r>
          </a:p>
          <a:p>
            <a:endParaRPr lang="es-ES" sz="1400" dirty="0" smtClean="0"/>
          </a:p>
          <a:p>
            <a:r>
              <a:rPr lang="es-ES" sz="1400" dirty="0" smtClean="0"/>
              <a:t>Eso es porque el cuerpo puede curarse del desgaste normal asociado con la vejez.</a:t>
            </a:r>
            <a:endParaRPr lang="es-ES" sz="1400" dirty="0"/>
          </a:p>
        </p:txBody>
      </p:sp>
      <p:pic>
        <p:nvPicPr>
          <p:cNvPr id="21506" name="Picture 2" descr="Cabeza, Hombre, Persona, Personas, Ca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6278" y="2886845"/>
            <a:ext cx="3238500" cy="3238501"/>
          </a:xfrm>
          <a:prstGeom prst="rect">
            <a:avLst/>
          </a:prstGeom>
          <a:noFill/>
        </p:spPr>
      </p:pic>
      <p:pic>
        <p:nvPicPr>
          <p:cNvPr id="21510" name="Picture 6" descr="Fu, Kung, Kungfu, Maestro, Silue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1" y="568411"/>
            <a:ext cx="4253899" cy="2443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12" name="Picture 8" descr="Salud Mental, Bienestar Mental, Men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1039" y="3789405"/>
            <a:ext cx="4477348" cy="262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34314" y="420130"/>
            <a:ext cx="7965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</a:rPr>
              <a:t>Conclusión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18984" y="1548714"/>
            <a:ext cx="68456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La salud mejora la calidad de la vida de una persona,  por eso debemos darle importancia, sin distinción de edades.</a:t>
            </a:r>
          </a:p>
          <a:p>
            <a:endParaRPr lang="es-ES" sz="1600" dirty="0" smtClean="0"/>
          </a:p>
          <a:p>
            <a:r>
              <a:rPr lang="es-ES" sz="1600" dirty="0" smtClean="0"/>
              <a:t>Nos permite tener un mejor control sobre nuestra vida.</a:t>
            </a:r>
          </a:p>
          <a:p>
            <a:endParaRPr lang="es-ES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8015416" y="4184823"/>
            <a:ext cx="3382044" cy="1812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8089557" y="4547286"/>
            <a:ext cx="3501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Para tener una vida saludable es necesario llevar una vida disciplinada.</a:t>
            </a:r>
          </a:p>
          <a:p>
            <a:endParaRPr lang="es-ES" dirty="0"/>
          </a:p>
        </p:txBody>
      </p:sp>
      <p:pic>
        <p:nvPicPr>
          <p:cNvPr id="22532" name="Picture 4" descr="Fresas, Rojo, Rebanado, Fru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685" y="493060"/>
            <a:ext cx="4188254" cy="2797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30" name="Picture 2" descr="Frutas, Peras, Verde, Fresco, Madu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228" y="3865800"/>
            <a:ext cx="3976644" cy="2645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Picture 6" descr="Espárragos, Filete, Filete De Terne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1698" y="3496262"/>
            <a:ext cx="3028006" cy="2018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103</TotalTime>
  <Words>425</Words>
  <Application>Microsoft Office PowerPoint</Application>
  <PresentationFormat>Personalizado</PresentationFormat>
  <Paragraphs>48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Atlas</vt:lpstr>
      <vt:lpstr>Importancia y promoción de la salud</vt:lpstr>
      <vt:lpstr>Diapositiva 2</vt:lpstr>
      <vt:lpstr>¿Qué es?</vt:lpstr>
      <vt:lpstr>Diapositiva 4</vt:lpstr>
      <vt:lpstr>La salud  abarca mucho  más  que  la  ausencia  de  enfermedades. Son  hábitos  como  dietas  sanas, ejercicio  regular, vivir  con optimismo  y  fomentar  las   relaciones  saludables. Todo  esto  nos  puede  ayudar a  conseguir  un  estado  de   salud  óptimo.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Importancia y promoción de la salud</dc:title>
  <dc:creator>ESO Cuarto B</dc:creator>
  <cp:lastModifiedBy>Usuario</cp:lastModifiedBy>
  <cp:revision>12</cp:revision>
  <dcterms:created xsi:type="dcterms:W3CDTF">2021-05-21T07:44:13Z</dcterms:created>
  <dcterms:modified xsi:type="dcterms:W3CDTF">2021-05-28T14:32:13Z</dcterms:modified>
</cp:coreProperties>
</file>